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7"/>
  </p:notesMasterIdLst>
  <p:sldIdLst>
    <p:sldId id="256" r:id="rId2"/>
    <p:sldId id="321" r:id="rId3"/>
    <p:sldId id="322" r:id="rId4"/>
    <p:sldId id="308" r:id="rId5"/>
    <p:sldId id="268" r:id="rId6"/>
    <p:sldId id="267" r:id="rId7"/>
    <p:sldId id="323" r:id="rId8"/>
    <p:sldId id="318" r:id="rId9"/>
    <p:sldId id="271" r:id="rId10"/>
    <p:sldId id="273" r:id="rId11"/>
    <p:sldId id="29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97" r:id="rId20"/>
    <p:sldId id="281" r:id="rId21"/>
    <p:sldId id="298" r:id="rId22"/>
    <p:sldId id="324" r:id="rId23"/>
    <p:sldId id="282" r:id="rId24"/>
    <p:sldId id="299" r:id="rId25"/>
    <p:sldId id="301" r:id="rId26"/>
    <p:sldId id="293" r:id="rId27"/>
    <p:sldId id="294" r:id="rId28"/>
    <p:sldId id="288" r:id="rId29"/>
    <p:sldId id="328" r:id="rId30"/>
    <p:sldId id="325" r:id="rId31"/>
    <p:sldId id="302" r:id="rId32"/>
    <p:sldId id="305" r:id="rId33"/>
    <p:sldId id="326" r:id="rId34"/>
    <p:sldId id="314" r:id="rId35"/>
    <p:sldId id="312" r:id="rId36"/>
    <p:sldId id="315" r:id="rId37"/>
    <p:sldId id="269" r:id="rId38"/>
    <p:sldId id="306" r:id="rId39"/>
    <p:sldId id="320" r:id="rId40"/>
    <p:sldId id="327" r:id="rId41"/>
    <p:sldId id="260" r:id="rId42"/>
    <p:sldId id="332" r:id="rId43"/>
    <p:sldId id="330" r:id="rId44"/>
    <p:sldId id="331" r:id="rId45"/>
    <p:sldId id="329" r:id="rId46"/>
  </p:sldIdLst>
  <p:sldSz cx="12192000" cy="6858000"/>
  <p:notesSz cx="6858000" cy="9144000"/>
  <p:embeddedFontLst>
    <p:embeddedFont>
      <p:font typeface="Edwardian Script ITC" panose="030303020407070D0804" pitchFamily="66" charset="0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宋体" panose="02010600030101010101" pitchFamily="2" charset="-122"/>
      <p:regular r:id="rId53"/>
    </p:embeddedFont>
    <p:embeddedFont>
      <p:font typeface="Colonna MT" panose="04020805060202030203" pitchFamily="82" charset="0"/>
      <p:regular r:id="rId54"/>
    </p:embeddedFont>
    <p:embeddedFont>
      <p:font typeface="Cambria Math" panose="02040503050406030204" pitchFamily="18" charset="0"/>
      <p:regular r:id="rId55"/>
    </p:embeddedFont>
    <p:embeddedFont>
      <p:font typeface="Wingdings 2" panose="05020102010507070707" pitchFamily="18" charset="2"/>
      <p:regular r:id="rId56"/>
    </p:embeddedFont>
    <p:embeddedFont>
      <p:font typeface="等线" panose="02010600030101010101" pitchFamily="2" charset="-122"/>
      <p:regular r:id="rId57"/>
      <p:bold r:id="rId5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0000" autoAdjust="0"/>
  </p:normalViewPr>
  <p:slideViewPr>
    <p:cSldViewPr snapToGrid="0">
      <p:cViewPr varScale="1">
        <p:scale>
          <a:sx n="72" d="100"/>
          <a:sy n="72" d="100"/>
        </p:scale>
        <p:origin x="103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93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00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结构化的有限元模拟，比较显然的假设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解释没有必要继续细讲，假设在这个架构下是显然的，口头讲即可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）量纲问题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velocity</a:t>
            </a:r>
            <a:r>
              <a:rPr lang="zh-CN" altLang="en-US" dirty="0"/>
              <a:t>的定义式形式问题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一维网格化处理</a:t>
            </a:r>
            <a:endParaRPr lang="en-US" altLang="zh-CN" dirty="0" smtClean="0"/>
          </a:p>
          <a:p>
            <a:r>
              <a:rPr lang="en-US" altLang="zh-CN" dirty="0" smtClean="0"/>
              <a:t>*</a:t>
            </a:r>
            <a:r>
              <a:rPr lang="zh-CN" altLang="en-US" dirty="0" smtClean="0"/>
              <a:t>离散化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*</a:t>
            </a:r>
            <a:r>
              <a:rPr lang="zh-CN" altLang="en-US" dirty="0" smtClean="0"/>
              <a:t>见微信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87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slide" Target="slide44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slide" Target="slide44.xml"/><Relationship Id="rId5" Type="http://schemas.openxmlformats.org/officeDocument/2006/relationships/image" Target="../media/image8.w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slide" Target="slide44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slide" Target="slide4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wmf"/><Relationship Id="rId11" Type="http://schemas.openxmlformats.org/officeDocument/2006/relationships/slide" Target="slide44.xml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4" Type="http://schemas.openxmlformats.org/officeDocument/2006/relationships/image" Target="../media/image23.png"/><Relationship Id="rId9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png"/><Relationship Id="rId9" Type="http://schemas.openxmlformats.org/officeDocument/2006/relationships/slide" Target="slide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slide" Target="slide4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slide" Target="slide4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6.xml"/><Relationship Id="rId18" Type="http://schemas.openxmlformats.org/officeDocument/2006/relationships/slide" Target="slide21.xml"/><Relationship Id="rId26" Type="http://schemas.openxmlformats.org/officeDocument/2006/relationships/slide" Target="slide31.xml"/><Relationship Id="rId3" Type="http://schemas.openxmlformats.org/officeDocument/2006/relationships/slide" Target="slide5.xml"/><Relationship Id="rId21" Type="http://schemas.openxmlformats.org/officeDocument/2006/relationships/slide" Target="slide25.xml"/><Relationship Id="rId34" Type="http://schemas.openxmlformats.org/officeDocument/2006/relationships/slide" Target="slide41.xml"/><Relationship Id="rId7" Type="http://schemas.openxmlformats.org/officeDocument/2006/relationships/slide" Target="slide10.xml"/><Relationship Id="rId12" Type="http://schemas.openxmlformats.org/officeDocument/2006/relationships/slide" Target="slide15.xml"/><Relationship Id="rId17" Type="http://schemas.openxmlformats.org/officeDocument/2006/relationships/slide" Target="slide20.xml"/><Relationship Id="rId25" Type="http://schemas.openxmlformats.org/officeDocument/2006/relationships/slide" Target="slide29.xml"/><Relationship Id="rId33" Type="http://schemas.openxmlformats.org/officeDocument/2006/relationships/slide" Target="slide39.xml"/><Relationship Id="rId2" Type="http://schemas.openxmlformats.org/officeDocument/2006/relationships/slide" Target="slide4.xml"/><Relationship Id="rId16" Type="http://schemas.openxmlformats.org/officeDocument/2006/relationships/slide" Target="slide19.xml"/><Relationship Id="rId20" Type="http://schemas.openxmlformats.org/officeDocument/2006/relationships/slide" Target="slide24.xml"/><Relationship Id="rId29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4.xml"/><Relationship Id="rId24" Type="http://schemas.openxmlformats.org/officeDocument/2006/relationships/slide" Target="slide28.xml"/><Relationship Id="rId32" Type="http://schemas.openxmlformats.org/officeDocument/2006/relationships/slide" Target="slide38.xml"/><Relationship Id="rId5" Type="http://schemas.openxmlformats.org/officeDocument/2006/relationships/slide" Target="slide8.xml"/><Relationship Id="rId15" Type="http://schemas.openxmlformats.org/officeDocument/2006/relationships/slide" Target="slide18.xml"/><Relationship Id="rId23" Type="http://schemas.openxmlformats.org/officeDocument/2006/relationships/slide" Target="slide27.xml"/><Relationship Id="rId28" Type="http://schemas.openxmlformats.org/officeDocument/2006/relationships/slide" Target="slide34.xml"/><Relationship Id="rId10" Type="http://schemas.openxmlformats.org/officeDocument/2006/relationships/slide" Target="slide13.xml"/><Relationship Id="rId19" Type="http://schemas.openxmlformats.org/officeDocument/2006/relationships/slide" Target="slide23.xml"/><Relationship Id="rId31" Type="http://schemas.openxmlformats.org/officeDocument/2006/relationships/slide" Target="slide37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7.xml"/><Relationship Id="rId22" Type="http://schemas.openxmlformats.org/officeDocument/2006/relationships/slide" Target="slide26.xml"/><Relationship Id="rId27" Type="http://schemas.openxmlformats.org/officeDocument/2006/relationships/slide" Target="slide32.xml"/><Relationship Id="rId30" Type="http://schemas.openxmlformats.org/officeDocument/2006/relationships/slide" Target="slide36.xml"/><Relationship Id="rId35" Type="http://schemas.openxmlformats.org/officeDocument/2006/relationships/slide" Target="slide4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51.jpg"/><Relationship Id="rId7" Type="http://schemas.openxmlformats.org/officeDocument/2006/relationships/slide" Target="slide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cells combined have a moderate range of 3.2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metres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is also quite realistic.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our model, the visibility range simultaneously affects the interval in our algorithm. Therefore, choosing 4 as the visibility range can avoid unnecessary complexity.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804210"/>
              </p:ext>
            </p:extLst>
          </p:nvPr>
        </p:nvGraphicFramePr>
        <p:xfrm>
          <a:off x="3461840" y="5068925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" name="AxMath" r:id="rId4" imgW="3052440" imgH="213840" progId="Equation.AxMath">
                  <p:embed/>
                </p:oleObj>
              </mc:Choice>
              <mc:Fallback>
                <p:oleObj name="AxMath" r:id="rId4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1840" y="5068925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" name="AxMath" r:id="rId6" imgW="4313520" imgH="380880" progId="Equation.AxMath">
                  <p:embed/>
                </p:oleObj>
              </mc:Choice>
              <mc:Fallback>
                <p:oleObj name="AxMath" r:id="rId6" imgW="4313520" imgH="380880" progId="Equation.AxMath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1D5B46E-214D-4F44-94D7-736DCE7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Greenshields speed-density linear model (Ref. </a:t>
            </a:r>
            <a:r>
              <a:rPr lang="en-US" altLang="zh-CN" sz="1800" dirty="0">
                <a:solidFill>
                  <a:srgbClr val="11008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essay)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830453"/>
              </p:ext>
            </p:extLst>
          </p:nvPr>
        </p:nvGraphicFramePr>
        <p:xfrm>
          <a:off x="425734" y="3690212"/>
          <a:ext cx="11340529" cy="120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2" name="AxMath" r:id="rId4" imgW="7283880" imgH="770760" progId="Equation.AxMath">
                  <p:embed/>
                </p:oleObj>
              </mc:Choice>
              <mc:Fallback>
                <p:oleObj name="AxMath" r:id="rId4" imgW="7283880" imgH="7707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734" y="3690212"/>
                        <a:ext cx="11340529" cy="120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DEBEAF8-263B-4532-8023-A8341A189C5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6B8ACB-9B19-4283-818B-24AE8C7957A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92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594672" y="3503741"/>
            <a:ext cx="4977538" cy="2922018"/>
            <a:chOff x="6985000" y="3183259"/>
            <a:chExt cx="4856912" cy="2809656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64" name="AxMath" r:id="rId4" imgW="4056840" imgH="578160" progId="Equation.AxMath">
                      <p:embed/>
                    </p:oleObj>
                  </mc:Choice>
                  <mc:Fallback>
                    <p:oleObj name="AxMath" r:id="rId4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65" name="AxMath" r:id="rId6" imgW="2671200" imgH="462960" progId="Equation.AxMath">
                      <p:embed/>
                    </p:oleObj>
                  </mc:Choice>
                  <mc:Fallback>
                    <p:oleObj name="AxMath" r:id="rId6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6985000" y="4583645"/>
            <a:ext cx="4856912" cy="1409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6" name="AxMath" r:id="rId8" imgW="4213080" imgH="1221120" progId="Equation.AxMath">
                    <p:embed/>
                  </p:oleObj>
                </mc:Choice>
                <mc:Fallback>
                  <p:oleObj name="AxMath" r:id="rId8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1037EFA1-A650-411A-9890-A2FFFB00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412260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5948" y="3723160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534912" y="3493581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5524500" y="3856884"/>
            <a:ext cx="1010412" cy="875136"/>
          </a:xfrm>
          <a:prstGeom prst="straightConnector1">
            <a:avLst/>
          </a:prstGeom>
          <a:ln w="19050">
            <a:solidFill>
              <a:srgbClr val="1502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534912" y="4405070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4180840" y="4607560"/>
            <a:ext cx="2354072" cy="659290"/>
          </a:xfrm>
          <a:custGeom>
            <a:avLst/>
            <a:gdLst>
              <a:gd name="connsiteX0" fmla="*/ 2372360 w 2372360"/>
              <a:gd name="connsiteY0" fmla="*/ 0 h 659290"/>
              <a:gd name="connsiteX1" fmla="*/ 1976120 w 2372360"/>
              <a:gd name="connsiteY1" fmla="*/ 650240 h 659290"/>
              <a:gd name="connsiteX2" fmla="*/ 0 w 2372360"/>
              <a:gd name="connsiteY2" fmla="*/ 320040 h 65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60" h="659290">
                <a:moveTo>
                  <a:pt x="2372360" y="0"/>
                </a:moveTo>
                <a:cubicBezTo>
                  <a:pt x="2371936" y="298450"/>
                  <a:pt x="2371513" y="596900"/>
                  <a:pt x="1976120" y="650240"/>
                </a:cubicBezTo>
                <a:cubicBezTo>
                  <a:pt x="1580727" y="703580"/>
                  <a:pt x="790363" y="511810"/>
                  <a:pt x="0" y="320040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to calculating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(the index of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current cell at time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with the speed of all passengers.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 a specific passenger, due to our previous assumption (a passenger’s speed remains constant within a singular cell), we only need to 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partial summation to get the formulas.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753298"/>
              </p:ext>
            </p:extLst>
          </p:nvPr>
        </p:nvGraphicFramePr>
        <p:xfrm>
          <a:off x="1901247" y="4802258"/>
          <a:ext cx="8389507" cy="1676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AxMath" r:id="rId5" imgW="4685400" imgH="936360" progId="Equation.AxMath">
                  <p:embed/>
                </p:oleObj>
              </mc:Choice>
              <mc:Fallback>
                <p:oleObj name="AxMath" r:id="rId5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1247" y="4802258"/>
                        <a:ext cx="8389507" cy="1676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87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45" y="2222287"/>
            <a:ext cx="11634980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model is linear until the final stage (or the first slide presented in this part), so according to the inverse proportional relationship between real-life velocity and the velocity in our model, we’ll get a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and the final recursive result of the velocity can be written as below: (To simplify the variables, we abstract it into the form of linear combinations.)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provides is THE FUNDAMENTAL BEDROCK for all the analyses &amp; optimization afterwards.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3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Analysis of different states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represents the standard luggage stowing time 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discompliance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index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higher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is, the longer stowing time a passenger needs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3">
            <a:extLst>
              <a:ext uri="{FF2B5EF4-FFF2-40B4-BE49-F238E27FC236}">
                <a16:creationId xmlns:a16="http://schemas.microsoft.com/office/drawing/2014/main" id="{7DB97848-ADBE-46EF-8B95-23D676E9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30BCB-4AC3-42C4-B43A-F384CAE4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4808" cy="3636511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of different states</a:t>
            </a:r>
            <a:endParaRPr lang="en-US" altLang="zh-CN" b="1" dirty="0">
              <a:solidFill>
                <a:srgbClr val="13009C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Getting seated and offering seats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time to offer seats can be calculated once given the original queue.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Reason –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preservation of sequence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queue.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0E902-A421-4BEF-B081-39D9CD2C26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b="16564"/>
          <a:stretch/>
        </p:blipFill>
        <p:spPr>
          <a:xfrm>
            <a:off x="3365977" y="4300737"/>
            <a:ext cx="5460047" cy="23839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39D721-5BEB-4402-9DBB-CA7C3C0E533B}"/>
              </a:ext>
            </a:extLst>
          </p:cNvPr>
          <p:cNvSpPr txBox="1"/>
          <p:nvPr/>
        </p:nvSpPr>
        <p:spPr>
          <a:xfrm>
            <a:off x="7069337" y="5959346"/>
            <a:ext cx="1756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</a:rPr>
              <a:t>Fig. Offering a seat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CBB72F7-B4EF-4CE8-B00E-7075F1736F3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B2732E-B3C0-41A2-B14C-A8AD5C92974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7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of states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9108650" y="2096056"/>
            <a:ext cx="1152142" cy="1151730"/>
            <a:chOff x="639274" y="1950170"/>
            <a:chExt cx="1152142" cy="1151730"/>
          </a:xfrm>
        </p:grpSpPr>
        <p:grpSp>
          <p:nvGrpSpPr>
            <p:cNvPr id="11" name="组合 10"/>
            <p:cNvGrpSpPr/>
            <p:nvPr/>
          </p:nvGrpSpPr>
          <p:grpSpPr>
            <a:xfrm>
              <a:off x="675108" y="1992096"/>
              <a:ext cx="1116308" cy="1062148"/>
              <a:chOff x="675108" y="1992096"/>
              <a:chExt cx="1116308" cy="1062148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108" y="2378604"/>
                <a:ext cx="1049996" cy="67564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82763" y="1992096"/>
                <a:ext cx="1008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onsolas" panose="020B0609020204030204" pitchFamily="49" charset="0"/>
                  </a:rPr>
                  <a:t>/</a:t>
                </a:r>
                <a:r>
                  <a:rPr lang="en-US" altLang="zh-CN" dirty="0" err="1">
                    <a:latin typeface="Consolas" panose="020B0609020204030204" pitchFamily="49" charset="0"/>
                  </a:rPr>
                  <a:t>ksi</a:t>
                </a:r>
                <a:r>
                  <a:rPr lang="en-US" altLang="zh-CN" dirty="0">
                    <a:latin typeface="Consolas" panose="020B0609020204030204" pitchFamily="49" charset="0"/>
                  </a:rPr>
                  <a:t>/</a:t>
                </a:r>
                <a:endParaRPr lang="zh-CN" altLang="en-US" dirty="0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639274" y="1950170"/>
              <a:ext cx="1121662" cy="115173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107402"/>
              </p:ext>
            </p:extLst>
          </p:nvPr>
        </p:nvGraphicFramePr>
        <p:xfrm>
          <a:off x="1776993" y="3968130"/>
          <a:ext cx="8638014" cy="614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" name="AxMath" r:id="rId7" imgW="5490360" imgH="390960" progId="Equation.AxMath">
                  <p:embed/>
                </p:oleObj>
              </mc:Choice>
              <mc:Fallback>
                <p:oleObj name="AxMath" r:id="rId7" imgW="5490360" imgH="390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6993" y="3968130"/>
                        <a:ext cx="8638014" cy="614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used the following method to update the states.</a:t>
            </a: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It’s clear that the relationship remains linear</a:t>
            </a:r>
            <a:r>
              <a:rPr lang="en-US" altLang="zh-CN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(Matrix multiplications)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839229"/>
              </p:ext>
            </p:extLst>
          </p:nvPr>
        </p:nvGraphicFramePr>
        <p:xfrm>
          <a:off x="3336441" y="3849038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0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6441" y="3849038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84309"/>
              </p:ext>
            </p:extLst>
          </p:nvPr>
        </p:nvGraphicFramePr>
        <p:xfrm>
          <a:off x="4899701" y="4799888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1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9701" y="4799888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  <a:p>
            <a:endParaRPr lang="zh-CN" altLang="en-US" dirty="0"/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F2150C4-5F21-4C4C-8B7E-AAA6495C211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95EB27-584F-4483-9D93-4F3BC1F5387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45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Conclusion &amp; Reflection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 smtClean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</a:t>
                </a:r>
                <a:r>
                  <a:rPr lang="en-US" altLang="zh-CN" sz="1800" b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en-US" altLang="zh-CN" sz="1800" b="0" i="1" dirty="0" smtClean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</a:t>
                </a:r>
                <a:r>
                  <a:rPr lang="en-US" altLang="zh-CN" sz="1800" b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number of time steps 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that passengers do not need to line in a queue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540628"/>
              </p:ext>
            </p:extLst>
          </p:nvPr>
        </p:nvGraphicFramePr>
        <p:xfrm>
          <a:off x="3240524" y="1965265"/>
          <a:ext cx="10793309" cy="3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3" name="AxMath" r:id="rId5" imgW="5991840" imgH="213840" progId="Equation.AxMath">
                  <p:embed/>
                </p:oleObj>
              </mc:Choice>
              <mc:Fallback>
                <p:oleObj name="AxMath" r:id="rId5" imgW="5991840" imgH="21384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0524" y="1965265"/>
                        <a:ext cx="10793309" cy="38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678186"/>
              </p:ext>
            </p:extLst>
          </p:nvPr>
        </p:nvGraphicFramePr>
        <p:xfrm>
          <a:off x="2292364" y="6008022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4" name="AxMath" r:id="rId7" imgW="4158000" imgH="342360" progId="Equation.AxMath">
                  <p:embed/>
                </p:oleObj>
              </mc:Choice>
              <mc:Fallback>
                <p:oleObj name="AxMath" r:id="rId7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2364" y="6008022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483981"/>
              </p:ext>
            </p:extLst>
          </p:nvPr>
        </p:nvGraphicFramePr>
        <p:xfrm>
          <a:off x="4650064" y="4716250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5" name="AxMath" r:id="rId9" imgW="1718604" imgH="431727" progId="Equation.AxMath">
                  <p:embed/>
                </p:oleObj>
              </mc:Choice>
              <mc:Fallback>
                <p:oleObj name="AxMath" r:id="rId9" imgW="1718604" imgH="431727" progId="Equation.AxMath">
                  <p:embed/>
                  <p:pic>
                    <p:nvPicPr>
                      <p:cNvPr id="0" name="Object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4" y="4716250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8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9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1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93" y="3401067"/>
            <a:ext cx="8632814" cy="3094326"/>
          </a:xfrm>
          <a:prstGeom prst="rect">
            <a:avLst/>
          </a:prstGeom>
        </p:spPr>
      </p:pic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6486962" cy="3636511"/>
          </a:xfrm>
        </p:spPr>
        <p:txBody>
          <a:bodyPr anchor="t">
            <a:noAutofit/>
          </a:bodyPr>
          <a:lstStyle/>
          <a:p>
            <a:pPr marL="0" indent="0" algn="ctr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/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3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73" y="2222287"/>
            <a:ext cx="5889525" cy="37109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1131359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65211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421651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73380" y="-326474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269840" y="198801"/>
            <a:ext cx="10124574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269840" y="31888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15649" y="2555149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Simulation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Optimization based on occupational rate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1480" y="2291440"/>
            <a:ext cx="7591676" cy="3150238"/>
            <a:chOff x="411480" y="2291440"/>
            <a:chExt cx="7591676" cy="31502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2291440"/>
              <a:ext cx="7591676" cy="2753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168963" y="5133901"/>
              <a:ext cx="6076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Fig. Flow chart for the optimal boarding method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Times New Roman" panose="02020603050405020304" pitchFamily="18" charset="0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Greedy Algorithm</a:t>
                </a:r>
                <a:endParaRPr lang="zh-CN" altLang="en-US" sz="1800" dirty="0">
                  <a:latin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>
            <a:off x="5380863" y="4471997"/>
            <a:ext cx="9170037" cy="409125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7366" y="5985889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The structure of our model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946" y="2687858"/>
            <a:ext cx="6124915" cy="3141908"/>
          </a:xfrm>
          <a:custGeom>
            <a:avLst/>
            <a:gdLst>
              <a:gd name="connsiteX0" fmla="*/ 0 w 6124915"/>
              <a:gd name="connsiteY0" fmla="*/ 0 h 3141908"/>
              <a:gd name="connsiteX1" fmla="*/ 2223068 w 6124915"/>
              <a:gd name="connsiteY1" fmla="*/ 0 h 3141908"/>
              <a:gd name="connsiteX2" fmla="*/ 2198899 w 6124915"/>
              <a:gd name="connsiteY2" fmla="*/ 24169 h 3141908"/>
              <a:gd name="connsiteX3" fmla="*/ 2176039 w 6124915"/>
              <a:gd name="connsiteY3" fmla="*/ 54649 h 3141908"/>
              <a:gd name="connsiteX4" fmla="*/ 2153179 w 6124915"/>
              <a:gd name="connsiteY4" fmla="*/ 207049 h 3141908"/>
              <a:gd name="connsiteX5" fmla="*/ 2145559 w 6124915"/>
              <a:gd name="connsiteY5" fmla="*/ 237529 h 3141908"/>
              <a:gd name="connsiteX6" fmla="*/ 2130319 w 6124915"/>
              <a:gd name="connsiteY6" fmla="*/ 283249 h 3141908"/>
              <a:gd name="connsiteX7" fmla="*/ 2137939 w 6124915"/>
              <a:gd name="connsiteY7" fmla="*/ 443269 h 3141908"/>
              <a:gd name="connsiteX8" fmla="*/ 2145559 w 6124915"/>
              <a:gd name="connsiteY8" fmla="*/ 549949 h 3141908"/>
              <a:gd name="connsiteX9" fmla="*/ 2153179 w 6124915"/>
              <a:gd name="connsiteY9" fmla="*/ 588049 h 3141908"/>
              <a:gd name="connsiteX10" fmla="*/ 2176039 w 6124915"/>
              <a:gd name="connsiteY10" fmla="*/ 618529 h 3141908"/>
              <a:gd name="connsiteX11" fmla="*/ 2183659 w 6124915"/>
              <a:gd name="connsiteY11" fmla="*/ 641389 h 3141908"/>
              <a:gd name="connsiteX12" fmla="*/ 2229379 w 6124915"/>
              <a:gd name="connsiteY12" fmla="*/ 702349 h 3141908"/>
              <a:gd name="connsiteX13" fmla="*/ 2244923 w 6124915"/>
              <a:gd name="connsiteY13" fmla="*/ 732339 h 3141908"/>
              <a:gd name="connsiteX14" fmla="*/ 2244377 w 6124915"/>
              <a:gd name="connsiteY14" fmla="*/ 732155 h 3141908"/>
              <a:gd name="connsiteX15" fmla="*/ 2240351 w 6124915"/>
              <a:gd name="connsiteY15" fmla="*/ 727286 h 3141908"/>
              <a:gd name="connsiteX16" fmla="*/ 2243450 w 6124915"/>
              <a:gd name="connsiteY16" fmla="*/ 731843 h 3141908"/>
              <a:gd name="connsiteX17" fmla="*/ 2244377 w 6124915"/>
              <a:gd name="connsiteY17" fmla="*/ 732155 h 3141908"/>
              <a:gd name="connsiteX18" fmla="*/ 2246061 w 6124915"/>
              <a:gd name="connsiteY18" fmla="*/ 734192 h 3141908"/>
              <a:gd name="connsiteX19" fmla="*/ 2290339 w 6124915"/>
              <a:gd name="connsiteY19" fmla="*/ 793789 h 3141908"/>
              <a:gd name="connsiteX20" fmla="*/ 2305579 w 6124915"/>
              <a:gd name="connsiteY20" fmla="*/ 816649 h 3141908"/>
              <a:gd name="connsiteX21" fmla="*/ 2358919 w 6124915"/>
              <a:gd name="connsiteY21" fmla="*/ 869989 h 3141908"/>
              <a:gd name="connsiteX22" fmla="*/ 2389399 w 6124915"/>
              <a:gd name="connsiteY22" fmla="*/ 900469 h 3141908"/>
              <a:gd name="connsiteX23" fmla="*/ 2419879 w 6124915"/>
              <a:gd name="connsiteY23" fmla="*/ 930949 h 3141908"/>
              <a:gd name="connsiteX24" fmla="*/ 2450359 w 6124915"/>
              <a:gd name="connsiteY24" fmla="*/ 946189 h 3141908"/>
              <a:gd name="connsiteX25" fmla="*/ 2473219 w 6124915"/>
              <a:gd name="connsiteY25" fmla="*/ 961429 h 3141908"/>
              <a:gd name="connsiteX26" fmla="*/ 2496079 w 6124915"/>
              <a:gd name="connsiteY26" fmla="*/ 969049 h 3141908"/>
              <a:gd name="connsiteX27" fmla="*/ 2541799 w 6124915"/>
              <a:gd name="connsiteY27" fmla="*/ 999529 h 3141908"/>
              <a:gd name="connsiteX28" fmla="*/ 2595139 w 6124915"/>
              <a:gd name="connsiteY28" fmla="*/ 1037629 h 3141908"/>
              <a:gd name="connsiteX29" fmla="*/ 2640859 w 6124915"/>
              <a:gd name="connsiteY29" fmla="*/ 1060489 h 3141908"/>
              <a:gd name="connsiteX30" fmla="*/ 2678959 w 6124915"/>
              <a:gd name="connsiteY30" fmla="*/ 1075729 h 3141908"/>
              <a:gd name="connsiteX31" fmla="*/ 2701819 w 6124915"/>
              <a:gd name="connsiteY31" fmla="*/ 1090969 h 3141908"/>
              <a:gd name="connsiteX32" fmla="*/ 2823739 w 6124915"/>
              <a:gd name="connsiteY32" fmla="*/ 1151929 h 3141908"/>
              <a:gd name="connsiteX33" fmla="*/ 2877079 w 6124915"/>
              <a:gd name="connsiteY33" fmla="*/ 1174789 h 3141908"/>
              <a:gd name="connsiteX34" fmla="*/ 2899939 w 6124915"/>
              <a:gd name="connsiteY34" fmla="*/ 1182409 h 3141908"/>
              <a:gd name="connsiteX35" fmla="*/ 2938039 w 6124915"/>
              <a:gd name="connsiteY35" fmla="*/ 1197649 h 3141908"/>
              <a:gd name="connsiteX36" fmla="*/ 2968519 w 6124915"/>
              <a:gd name="connsiteY36" fmla="*/ 1212889 h 3141908"/>
              <a:gd name="connsiteX37" fmla="*/ 3059959 w 6124915"/>
              <a:gd name="connsiteY37" fmla="*/ 1243369 h 3141908"/>
              <a:gd name="connsiteX38" fmla="*/ 3120919 w 6124915"/>
              <a:gd name="connsiteY38" fmla="*/ 1266229 h 3141908"/>
              <a:gd name="connsiteX39" fmla="*/ 3181879 w 6124915"/>
              <a:gd name="connsiteY39" fmla="*/ 1281469 h 3141908"/>
              <a:gd name="connsiteX40" fmla="*/ 3341899 w 6124915"/>
              <a:gd name="connsiteY40" fmla="*/ 1296709 h 3141908"/>
              <a:gd name="connsiteX41" fmla="*/ 3425719 w 6124915"/>
              <a:gd name="connsiteY41" fmla="*/ 1311949 h 3141908"/>
              <a:gd name="connsiteX42" fmla="*/ 3555259 w 6124915"/>
              <a:gd name="connsiteY42" fmla="*/ 1334809 h 3141908"/>
              <a:gd name="connsiteX43" fmla="*/ 3844819 w 6124915"/>
              <a:gd name="connsiteY43" fmla="*/ 1311949 h 3141908"/>
              <a:gd name="connsiteX44" fmla="*/ 3867679 w 6124915"/>
              <a:gd name="connsiteY44" fmla="*/ 1304329 h 3141908"/>
              <a:gd name="connsiteX45" fmla="*/ 3989599 w 6124915"/>
              <a:gd name="connsiteY45" fmla="*/ 1243369 h 3141908"/>
              <a:gd name="connsiteX46" fmla="*/ 4050559 w 6124915"/>
              <a:gd name="connsiteY46" fmla="*/ 1212889 h 3141908"/>
              <a:gd name="connsiteX47" fmla="*/ 4134379 w 6124915"/>
              <a:gd name="connsiteY47" fmla="*/ 1174789 h 3141908"/>
              <a:gd name="connsiteX48" fmla="*/ 4164859 w 6124915"/>
              <a:gd name="connsiteY48" fmla="*/ 1167169 h 3141908"/>
              <a:gd name="connsiteX49" fmla="*/ 4309639 w 6124915"/>
              <a:gd name="connsiteY49" fmla="*/ 1090969 h 3141908"/>
              <a:gd name="connsiteX50" fmla="*/ 4416319 w 6124915"/>
              <a:gd name="connsiteY50" fmla="*/ 1030009 h 3141908"/>
              <a:gd name="connsiteX51" fmla="*/ 4469659 w 6124915"/>
              <a:gd name="connsiteY51" fmla="*/ 1022389 h 3141908"/>
              <a:gd name="connsiteX52" fmla="*/ 4501889 w 6124915"/>
              <a:gd name="connsiteY52" fmla="*/ 1016350 h 3141908"/>
              <a:gd name="connsiteX53" fmla="*/ 4506753 w 6124915"/>
              <a:gd name="connsiteY53" fmla="*/ 1014647 h 3141908"/>
              <a:gd name="connsiteX54" fmla="*/ 4509696 w 6124915"/>
              <a:gd name="connsiteY54" fmla="*/ 1014686 h 3141908"/>
              <a:gd name="connsiteX55" fmla="*/ 4683019 w 6124915"/>
              <a:gd name="connsiteY55" fmla="*/ 1007149 h 3141908"/>
              <a:gd name="connsiteX56" fmla="*/ 4919239 w 6124915"/>
              <a:gd name="connsiteY56" fmla="*/ 991909 h 3141908"/>
              <a:gd name="connsiteX57" fmla="*/ 5140219 w 6124915"/>
              <a:gd name="connsiteY57" fmla="*/ 1007149 h 3141908"/>
              <a:gd name="connsiteX58" fmla="*/ 5239279 w 6124915"/>
              <a:gd name="connsiteY58" fmla="*/ 1022389 h 3141908"/>
              <a:gd name="connsiteX59" fmla="*/ 5292619 w 6124915"/>
              <a:gd name="connsiteY59" fmla="*/ 1037629 h 3141908"/>
              <a:gd name="connsiteX60" fmla="*/ 5330719 w 6124915"/>
              <a:gd name="connsiteY60" fmla="*/ 1045249 h 3141908"/>
              <a:gd name="connsiteX61" fmla="*/ 5475499 w 6124915"/>
              <a:gd name="connsiteY61" fmla="*/ 1060489 h 3141908"/>
              <a:gd name="connsiteX62" fmla="*/ 5544079 w 6124915"/>
              <a:gd name="connsiteY62" fmla="*/ 1075729 h 3141908"/>
              <a:gd name="connsiteX63" fmla="*/ 5566939 w 6124915"/>
              <a:gd name="connsiteY63" fmla="*/ 1083349 h 3141908"/>
              <a:gd name="connsiteX64" fmla="*/ 5612659 w 6124915"/>
              <a:gd name="connsiteY64" fmla="*/ 1090969 h 3141908"/>
              <a:gd name="connsiteX65" fmla="*/ 5665999 w 6124915"/>
              <a:gd name="connsiteY65" fmla="*/ 1106209 h 3141908"/>
              <a:gd name="connsiteX66" fmla="*/ 5757439 w 6124915"/>
              <a:gd name="connsiteY66" fmla="*/ 1121449 h 3141908"/>
              <a:gd name="connsiteX67" fmla="*/ 5826019 w 6124915"/>
              <a:gd name="connsiteY67" fmla="*/ 1144309 h 3141908"/>
              <a:gd name="connsiteX68" fmla="*/ 5879359 w 6124915"/>
              <a:gd name="connsiteY68" fmla="*/ 1167169 h 3141908"/>
              <a:gd name="connsiteX69" fmla="*/ 5932699 w 6124915"/>
              <a:gd name="connsiteY69" fmla="*/ 1205269 h 3141908"/>
              <a:gd name="connsiteX70" fmla="*/ 5978419 w 6124915"/>
              <a:gd name="connsiteY70" fmla="*/ 1228129 h 3141908"/>
              <a:gd name="connsiteX71" fmla="*/ 6039379 w 6124915"/>
              <a:gd name="connsiteY71" fmla="*/ 1304329 h 3141908"/>
              <a:gd name="connsiteX72" fmla="*/ 6100339 w 6124915"/>
              <a:gd name="connsiteY72" fmla="*/ 1380529 h 3141908"/>
              <a:gd name="connsiteX73" fmla="*/ 6124915 w 6124915"/>
              <a:gd name="connsiteY73" fmla="*/ 1411249 h 3141908"/>
              <a:gd name="connsiteX74" fmla="*/ 6124915 w 6124915"/>
              <a:gd name="connsiteY74" fmla="*/ 1714575 h 3141908"/>
              <a:gd name="connsiteX75" fmla="*/ 6123199 w 6124915"/>
              <a:gd name="connsiteY75" fmla="*/ 1715809 h 3141908"/>
              <a:gd name="connsiteX76" fmla="*/ 6069859 w 6124915"/>
              <a:gd name="connsiteY76" fmla="*/ 1753909 h 3141908"/>
              <a:gd name="connsiteX77" fmla="*/ 6054619 w 6124915"/>
              <a:gd name="connsiteY77" fmla="*/ 1776769 h 3141908"/>
              <a:gd name="connsiteX78" fmla="*/ 6001279 w 6124915"/>
              <a:gd name="connsiteY78" fmla="*/ 1807249 h 3141908"/>
              <a:gd name="connsiteX79" fmla="*/ 5970799 w 6124915"/>
              <a:gd name="connsiteY79" fmla="*/ 1830109 h 3141908"/>
              <a:gd name="connsiteX80" fmla="*/ 5947939 w 6124915"/>
              <a:gd name="connsiteY80" fmla="*/ 1845349 h 3141908"/>
              <a:gd name="connsiteX81" fmla="*/ 5932699 w 6124915"/>
              <a:gd name="connsiteY81" fmla="*/ 1868209 h 3141908"/>
              <a:gd name="connsiteX82" fmla="*/ 5902219 w 6124915"/>
              <a:gd name="connsiteY82" fmla="*/ 1891069 h 3141908"/>
              <a:gd name="connsiteX83" fmla="*/ 5886979 w 6124915"/>
              <a:gd name="connsiteY83" fmla="*/ 1936789 h 3141908"/>
              <a:gd name="connsiteX84" fmla="*/ 5879359 w 6124915"/>
              <a:gd name="connsiteY84" fmla="*/ 1959649 h 3141908"/>
              <a:gd name="connsiteX85" fmla="*/ 5894599 w 6124915"/>
              <a:gd name="connsiteY85" fmla="*/ 2005369 h 3141908"/>
              <a:gd name="connsiteX86" fmla="*/ 5908606 w 6124915"/>
              <a:gd name="connsiteY86" fmla="*/ 2017993 h 3141908"/>
              <a:gd name="connsiteX87" fmla="*/ 5923024 w 6124915"/>
              <a:gd name="connsiteY87" fmla="*/ 2026952 h 3141908"/>
              <a:gd name="connsiteX88" fmla="*/ 5906629 w 6124915"/>
              <a:gd name="connsiteY88" fmla="*/ 2025578 h 3141908"/>
              <a:gd name="connsiteX89" fmla="*/ 5840734 w 6124915"/>
              <a:gd name="connsiteY89" fmla="*/ 2021302 h 3141908"/>
              <a:gd name="connsiteX90" fmla="*/ 5634994 w 6124915"/>
              <a:gd name="connsiteY90" fmla="*/ 2013682 h 3141908"/>
              <a:gd name="connsiteX91" fmla="*/ 5604514 w 6124915"/>
              <a:gd name="connsiteY91" fmla="*/ 2036542 h 3141908"/>
              <a:gd name="connsiteX92" fmla="*/ 5558794 w 6124915"/>
              <a:gd name="connsiteY92" fmla="*/ 2067022 h 3141908"/>
              <a:gd name="connsiteX93" fmla="*/ 5482594 w 6124915"/>
              <a:gd name="connsiteY93" fmla="*/ 2082262 h 3141908"/>
              <a:gd name="connsiteX94" fmla="*/ 5459734 w 6124915"/>
              <a:gd name="connsiteY94" fmla="*/ 2089882 h 3141908"/>
              <a:gd name="connsiteX95" fmla="*/ 5375914 w 6124915"/>
              <a:gd name="connsiteY95" fmla="*/ 2105122 h 3141908"/>
              <a:gd name="connsiteX96" fmla="*/ 5246374 w 6124915"/>
              <a:gd name="connsiteY96" fmla="*/ 2112742 h 3141908"/>
              <a:gd name="connsiteX97" fmla="*/ 5208274 w 6124915"/>
              <a:gd name="connsiteY97" fmla="*/ 2120362 h 3141908"/>
              <a:gd name="connsiteX98" fmla="*/ 5185414 w 6124915"/>
              <a:gd name="connsiteY98" fmla="*/ 2127982 h 3141908"/>
              <a:gd name="connsiteX99" fmla="*/ 5154934 w 6124915"/>
              <a:gd name="connsiteY99" fmla="*/ 2135602 h 3141908"/>
              <a:gd name="connsiteX100" fmla="*/ 5132074 w 6124915"/>
              <a:gd name="connsiteY100" fmla="*/ 2143222 h 3141908"/>
              <a:gd name="connsiteX101" fmla="*/ 5086354 w 6124915"/>
              <a:gd name="connsiteY101" fmla="*/ 2150842 h 3141908"/>
              <a:gd name="connsiteX102" fmla="*/ 5048254 w 6124915"/>
              <a:gd name="connsiteY102" fmla="*/ 2166082 h 3141908"/>
              <a:gd name="connsiteX103" fmla="*/ 5017774 w 6124915"/>
              <a:gd name="connsiteY103" fmla="*/ 2173702 h 3141908"/>
              <a:gd name="connsiteX104" fmla="*/ 4956814 w 6124915"/>
              <a:gd name="connsiteY104" fmla="*/ 2242282 h 3141908"/>
              <a:gd name="connsiteX105" fmla="*/ 4918714 w 6124915"/>
              <a:gd name="connsiteY105" fmla="*/ 2280382 h 3141908"/>
              <a:gd name="connsiteX106" fmla="*/ 4903474 w 6124915"/>
              <a:gd name="connsiteY106" fmla="*/ 2303242 h 3141908"/>
              <a:gd name="connsiteX107" fmla="*/ 4857754 w 6124915"/>
              <a:gd name="connsiteY107" fmla="*/ 2379442 h 3141908"/>
              <a:gd name="connsiteX108" fmla="*/ 4850134 w 6124915"/>
              <a:gd name="connsiteY108" fmla="*/ 2425162 h 3141908"/>
              <a:gd name="connsiteX109" fmla="*/ 4812034 w 6124915"/>
              <a:gd name="connsiteY109" fmla="*/ 2501362 h 3141908"/>
              <a:gd name="connsiteX110" fmla="*/ 4796794 w 6124915"/>
              <a:gd name="connsiteY110" fmla="*/ 2524222 h 3141908"/>
              <a:gd name="connsiteX111" fmla="*/ 4773934 w 6124915"/>
              <a:gd name="connsiteY111" fmla="*/ 2577562 h 3141908"/>
              <a:gd name="connsiteX112" fmla="*/ 4758694 w 6124915"/>
              <a:gd name="connsiteY112" fmla="*/ 2646142 h 3141908"/>
              <a:gd name="connsiteX113" fmla="*/ 4705354 w 6124915"/>
              <a:gd name="connsiteY113" fmla="*/ 2722342 h 3141908"/>
              <a:gd name="connsiteX114" fmla="*/ 4690114 w 6124915"/>
              <a:gd name="connsiteY114" fmla="*/ 2745202 h 3141908"/>
              <a:gd name="connsiteX115" fmla="*/ 4652014 w 6124915"/>
              <a:gd name="connsiteY115" fmla="*/ 2798542 h 3141908"/>
              <a:gd name="connsiteX116" fmla="*/ 4629154 w 6124915"/>
              <a:gd name="connsiteY116" fmla="*/ 2889982 h 3141908"/>
              <a:gd name="connsiteX117" fmla="*/ 4621534 w 6124915"/>
              <a:gd name="connsiteY117" fmla="*/ 2912842 h 3141908"/>
              <a:gd name="connsiteX118" fmla="*/ 4613914 w 6124915"/>
              <a:gd name="connsiteY118" fmla="*/ 2943322 h 3141908"/>
              <a:gd name="connsiteX119" fmla="*/ 4603359 w 6124915"/>
              <a:gd name="connsiteY119" fmla="*/ 3133911 h 3141908"/>
              <a:gd name="connsiteX120" fmla="*/ 4603520 w 6124915"/>
              <a:gd name="connsiteY120" fmla="*/ 3141908 h 3141908"/>
              <a:gd name="connsiteX121" fmla="*/ 0 w 6124915"/>
              <a:gd name="connsiteY121" fmla="*/ 3141908 h 3141908"/>
              <a:gd name="connsiteX122" fmla="*/ 0 w 6124915"/>
              <a:gd name="connsiteY122" fmla="*/ 0 h 314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6124915" h="3141908">
                <a:moveTo>
                  <a:pt x="0" y="0"/>
                </a:moveTo>
                <a:lnTo>
                  <a:pt x="2223068" y="0"/>
                </a:lnTo>
                <a:lnTo>
                  <a:pt x="2198899" y="24169"/>
                </a:lnTo>
                <a:cubicBezTo>
                  <a:pt x="2190536" y="33727"/>
                  <a:pt x="2183659" y="44489"/>
                  <a:pt x="2176039" y="54649"/>
                </a:cubicBezTo>
                <a:cubicBezTo>
                  <a:pt x="2147159" y="155729"/>
                  <a:pt x="2170352" y="61082"/>
                  <a:pt x="2153179" y="207049"/>
                </a:cubicBezTo>
                <a:cubicBezTo>
                  <a:pt x="2151955" y="217450"/>
                  <a:pt x="2148568" y="227498"/>
                  <a:pt x="2145559" y="237529"/>
                </a:cubicBezTo>
                <a:cubicBezTo>
                  <a:pt x="2140943" y="252916"/>
                  <a:pt x="2130319" y="283249"/>
                  <a:pt x="2130319" y="283249"/>
                </a:cubicBezTo>
                <a:cubicBezTo>
                  <a:pt x="2132859" y="336589"/>
                  <a:pt x="2134893" y="389956"/>
                  <a:pt x="2137939" y="443269"/>
                </a:cubicBezTo>
                <a:cubicBezTo>
                  <a:pt x="2139973" y="478862"/>
                  <a:pt x="2141827" y="514494"/>
                  <a:pt x="2145559" y="549949"/>
                </a:cubicBezTo>
                <a:cubicBezTo>
                  <a:pt x="2146915" y="562829"/>
                  <a:pt x="2147919" y="576214"/>
                  <a:pt x="2153179" y="588049"/>
                </a:cubicBezTo>
                <a:cubicBezTo>
                  <a:pt x="2158337" y="599654"/>
                  <a:pt x="2168419" y="608369"/>
                  <a:pt x="2176039" y="618529"/>
                </a:cubicBezTo>
                <a:cubicBezTo>
                  <a:pt x="2178579" y="626149"/>
                  <a:pt x="2179402" y="634578"/>
                  <a:pt x="2183659" y="641389"/>
                </a:cubicBezTo>
                <a:cubicBezTo>
                  <a:pt x="2232518" y="719564"/>
                  <a:pt x="2197990" y="647417"/>
                  <a:pt x="2229379" y="702349"/>
                </a:cubicBezTo>
                <a:cubicBezTo>
                  <a:pt x="2241115" y="722886"/>
                  <a:pt x="2244666" y="730446"/>
                  <a:pt x="2244923" y="732339"/>
                </a:cubicBezTo>
                <a:lnTo>
                  <a:pt x="2244377" y="732155"/>
                </a:lnTo>
                <a:lnTo>
                  <a:pt x="2240351" y="727286"/>
                </a:lnTo>
                <a:cubicBezTo>
                  <a:pt x="2238973" y="725942"/>
                  <a:pt x="2241636" y="729898"/>
                  <a:pt x="2243450" y="731843"/>
                </a:cubicBezTo>
                <a:lnTo>
                  <a:pt x="2244377" y="732155"/>
                </a:lnTo>
                <a:lnTo>
                  <a:pt x="2246061" y="734192"/>
                </a:lnTo>
                <a:cubicBezTo>
                  <a:pt x="2252704" y="742664"/>
                  <a:pt x="2265833" y="760093"/>
                  <a:pt x="2290339" y="793789"/>
                </a:cubicBezTo>
                <a:cubicBezTo>
                  <a:pt x="2295726" y="801195"/>
                  <a:pt x="2299453" y="809842"/>
                  <a:pt x="2305579" y="816649"/>
                </a:cubicBezTo>
                <a:cubicBezTo>
                  <a:pt x="2322400" y="835339"/>
                  <a:pt x="2341139" y="852209"/>
                  <a:pt x="2358919" y="869989"/>
                </a:cubicBezTo>
                <a:lnTo>
                  <a:pt x="2389399" y="900469"/>
                </a:lnTo>
                <a:cubicBezTo>
                  <a:pt x="2399559" y="910629"/>
                  <a:pt x="2407028" y="924523"/>
                  <a:pt x="2419879" y="930949"/>
                </a:cubicBezTo>
                <a:cubicBezTo>
                  <a:pt x="2430039" y="936029"/>
                  <a:pt x="2440496" y="940553"/>
                  <a:pt x="2450359" y="946189"/>
                </a:cubicBezTo>
                <a:cubicBezTo>
                  <a:pt x="2458310" y="950733"/>
                  <a:pt x="2465028" y="957333"/>
                  <a:pt x="2473219" y="961429"/>
                </a:cubicBezTo>
                <a:cubicBezTo>
                  <a:pt x="2480403" y="965021"/>
                  <a:pt x="2489058" y="965148"/>
                  <a:pt x="2496079" y="969049"/>
                </a:cubicBezTo>
                <a:cubicBezTo>
                  <a:pt x="2512090" y="977944"/>
                  <a:pt x="2526740" y="989103"/>
                  <a:pt x="2541799" y="999529"/>
                </a:cubicBezTo>
                <a:cubicBezTo>
                  <a:pt x="2559764" y="1011966"/>
                  <a:pt x="2574410" y="1030719"/>
                  <a:pt x="2595139" y="1037629"/>
                </a:cubicBezTo>
                <a:cubicBezTo>
                  <a:pt x="2652598" y="1056782"/>
                  <a:pt x="2581773" y="1030946"/>
                  <a:pt x="2640859" y="1060489"/>
                </a:cubicBezTo>
                <a:cubicBezTo>
                  <a:pt x="2653093" y="1066606"/>
                  <a:pt x="2666725" y="1069612"/>
                  <a:pt x="2678959" y="1075729"/>
                </a:cubicBezTo>
                <a:cubicBezTo>
                  <a:pt x="2687150" y="1079825"/>
                  <a:pt x="2693715" y="1086704"/>
                  <a:pt x="2701819" y="1090969"/>
                </a:cubicBezTo>
                <a:cubicBezTo>
                  <a:pt x="2742027" y="1112131"/>
                  <a:pt x="2780634" y="1137561"/>
                  <a:pt x="2823739" y="1151929"/>
                </a:cubicBezTo>
                <a:cubicBezTo>
                  <a:pt x="2877350" y="1169799"/>
                  <a:pt x="2811167" y="1146541"/>
                  <a:pt x="2877079" y="1174789"/>
                </a:cubicBezTo>
                <a:cubicBezTo>
                  <a:pt x="2884462" y="1177953"/>
                  <a:pt x="2892418" y="1179589"/>
                  <a:pt x="2899939" y="1182409"/>
                </a:cubicBezTo>
                <a:cubicBezTo>
                  <a:pt x="2912746" y="1187212"/>
                  <a:pt x="2925540" y="1192094"/>
                  <a:pt x="2938039" y="1197649"/>
                </a:cubicBezTo>
                <a:cubicBezTo>
                  <a:pt x="2948419" y="1202262"/>
                  <a:pt x="2958034" y="1208520"/>
                  <a:pt x="2968519" y="1212889"/>
                </a:cubicBezTo>
                <a:cubicBezTo>
                  <a:pt x="3110692" y="1272128"/>
                  <a:pt x="2973966" y="1214705"/>
                  <a:pt x="3059959" y="1243369"/>
                </a:cubicBezTo>
                <a:cubicBezTo>
                  <a:pt x="3080547" y="1250232"/>
                  <a:pt x="3100205" y="1259756"/>
                  <a:pt x="3120919" y="1266229"/>
                </a:cubicBezTo>
                <a:cubicBezTo>
                  <a:pt x="3140911" y="1272476"/>
                  <a:pt x="3161062" y="1279156"/>
                  <a:pt x="3181879" y="1281469"/>
                </a:cubicBezTo>
                <a:cubicBezTo>
                  <a:pt x="3280858" y="1292467"/>
                  <a:pt x="3227538" y="1287179"/>
                  <a:pt x="3341899" y="1296709"/>
                </a:cubicBezTo>
                <a:cubicBezTo>
                  <a:pt x="3395773" y="1314667"/>
                  <a:pt x="3327247" y="1293486"/>
                  <a:pt x="3425719" y="1311949"/>
                </a:cubicBezTo>
                <a:cubicBezTo>
                  <a:pt x="3577126" y="1340338"/>
                  <a:pt x="3391043" y="1316563"/>
                  <a:pt x="3555259" y="1334809"/>
                </a:cubicBezTo>
                <a:lnTo>
                  <a:pt x="3844819" y="1311949"/>
                </a:lnTo>
                <a:cubicBezTo>
                  <a:pt x="3852813" y="1311169"/>
                  <a:pt x="3860221" y="1307312"/>
                  <a:pt x="3867679" y="1304329"/>
                </a:cubicBezTo>
                <a:cubicBezTo>
                  <a:pt x="3917225" y="1284510"/>
                  <a:pt x="3941732" y="1272825"/>
                  <a:pt x="3989599" y="1243369"/>
                </a:cubicBezTo>
                <a:cubicBezTo>
                  <a:pt x="4042773" y="1210646"/>
                  <a:pt x="3995953" y="1226541"/>
                  <a:pt x="4050559" y="1212889"/>
                </a:cubicBezTo>
                <a:cubicBezTo>
                  <a:pt x="4087808" y="1188056"/>
                  <a:pt x="4073536" y="1195070"/>
                  <a:pt x="4134379" y="1174789"/>
                </a:cubicBezTo>
                <a:cubicBezTo>
                  <a:pt x="4144314" y="1171477"/>
                  <a:pt x="4155289" y="1171422"/>
                  <a:pt x="4164859" y="1167169"/>
                </a:cubicBezTo>
                <a:cubicBezTo>
                  <a:pt x="4221053" y="1142194"/>
                  <a:pt x="4261190" y="1121250"/>
                  <a:pt x="4309639" y="1090969"/>
                </a:cubicBezTo>
                <a:cubicBezTo>
                  <a:pt x="4350159" y="1065644"/>
                  <a:pt x="4355112" y="1053812"/>
                  <a:pt x="4416319" y="1030009"/>
                </a:cubicBezTo>
                <a:cubicBezTo>
                  <a:pt x="4433058" y="1023499"/>
                  <a:pt x="4451943" y="1025342"/>
                  <a:pt x="4469659" y="1022389"/>
                </a:cubicBezTo>
                <a:cubicBezTo>
                  <a:pt x="4485734" y="1019710"/>
                  <a:pt x="4495845" y="1017756"/>
                  <a:pt x="4501889" y="1016350"/>
                </a:cubicBezTo>
                <a:lnTo>
                  <a:pt x="4506753" y="1014647"/>
                </a:lnTo>
                <a:lnTo>
                  <a:pt x="4509696" y="1014686"/>
                </a:lnTo>
                <a:cubicBezTo>
                  <a:pt x="4529539" y="1014611"/>
                  <a:pt x="4577417" y="1013016"/>
                  <a:pt x="4683019" y="1007149"/>
                </a:cubicBezTo>
                <a:lnTo>
                  <a:pt x="4919239" y="991909"/>
                </a:lnTo>
                <a:cubicBezTo>
                  <a:pt x="4992899" y="996989"/>
                  <a:pt x="5066717" y="1000149"/>
                  <a:pt x="5140219" y="1007149"/>
                </a:cubicBezTo>
                <a:cubicBezTo>
                  <a:pt x="5173477" y="1010316"/>
                  <a:pt x="5206519" y="1015837"/>
                  <a:pt x="5239279" y="1022389"/>
                </a:cubicBezTo>
                <a:cubicBezTo>
                  <a:pt x="5257411" y="1026015"/>
                  <a:pt x="5274680" y="1033144"/>
                  <a:pt x="5292619" y="1037629"/>
                </a:cubicBezTo>
                <a:cubicBezTo>
                  <a:pt x="5305184" y="1040770"/>
                  <a:pt x="5317976" y="1042932"/>
                  <a:pt x="5330719" y="1045249"/>
                </a:cubicBezTo>
                <a:cubicBezTo>
                  <a:pt x="5397783" y="1057443"/>
                  <a:pt x="5385304" y="1053551"/>
                  <a:pt x="5475499" y="1060489"/>
                </a:cubicBezTo>
                <a:cubicBezTo>
                  <a:pt x="5526960" y="1077643"/>
                  <a:pt x="5463615" y="1057848"/>
                  <a:pt x="5544079" y="1075729"/>
                </a:cubicBezTo>
                <a:cubicBezTo>
                  <a:pt x="5551920" y="1077471"/>
                  <a:pt x="5559098" y="1081607"/>
                  <a:pt x="5566939" y="1083349"/>
                </a:cubicBezTo>
                <a:cubicBezTo>
                  <a:pt x="5582021" y="1086701"/>
                  <a:pt x="5597604" y="1087495"/>
                  <a:pt x="5612659" y="1090969"/>
                </a:cubicBezTo>
                <a:cubicBezTo>
                  <a:pt x="5630677" y="1095127"/>
                  <a:pt x="5648060" y="1101724"/>
                  <a:pt x="5665999" y="1106209"/>
                </a:cubicBezTo>
                <a:cubicBezTo>
                  <a:pt x="5695712" y="1113637"/>
                  <a:pt x="5727332" y="1117148"/>
                  <a:pt x="5757439" y="1121449"/>
                </a:cubicBezTo>
                <a:lnTo>
                  <a:pt x="5826019" y="1144309"/>
                </a:lnTo>
                <a:cubicBezTo>
                  <a:pt x="5847671" y="1151526"/>
                  <a:pt x="5858644" y="1153987"/>
                  <a:pt x="5879359" y="1167169"/>
                </a:cubicBezTo>
                <a:cubicBezTo>
                  <a:pt x="5897793" y="1178900"/>
                  <a:pt x="5913963" y="1194027"/>
                  <a:pt x="5932699" y="1205269"/>
                </a:cubicBezTo>
                <a:cubicBezTo>
                  <a:pt x="5958992" y="1221045"/>
                  <a:pt x="5954867" y="1202436"/>
                  <a:pt x="5978419" y="1228129"/>
                </a:cubicBezTo>
                <a:cubicBezTo>
                  <a:pt x="6000399" y="1252107"/>
                  <a:pt x="6016378" y="1281328"/>
                  <a:pt x="6039379" y="1304329"/>
                </a:cubicBezTo>
                <a:cubicBezTo>
                  <a:pt x="6092865" y="1357815"/>
                  <a:pt x="6049072" y="1310037"/>
                  <a:pt x="6100339" y="1380529"/>
                </a:cubicBezTo>
                <a:lnTo>
                  <a:pt x="6124915" y="1411249"/>
                </a:lnTo>
                <a:lnTo>
                  <a:pt x="6124915" y="1714575"/>
                </a:lnTo>
                <a:lnTo>
                  <a:pt x="6123199" y="1715809"/>
                </a:lnTo>
                <a:cubicBezTo>
                  <a:pt x="6076861" y="1754424"/>
                  <a:pt x="6126259" y="1725709"/>
                  <a:pt x="6069859" y="1753909"/>
                </a:cubicBezTo>
                <a:cubicBezTo>
                  <a:pt x="6064779" y="1761529"/>
                  <a:pt x="6061095" y="1770293"/>
                  <a:pt x="6054619" y="1776769"/>
                </a:cubicBezTo>
                <a:cubicBezTo>
                  <a:pt x="6031553" y="1799835"/>
                  <a:pt x="6027434" y="1798531"/>
                  <a:pt x="6001279" y="1807249"/>
                </a:cubicBezTo>
                <a:cubicBezTo>
                  <a:pt x="5991119" y="1814869"/>
                  <a:pt x="5981133" y="1822727"/>
                  <a:pt x="5970799" y="1830109"/>
                </a:cubicBezTo>
                <a:cubicBezTo>
                  <a:pt x="5963347" y="1835432"/>
                  <a:pt x="5954415" y="1838873"/>
                  <a:pt x="5947939" y="1845349"/>
                </a:cubicBezTo>
                <a:cubicBezTo>
                  <a:pt x="5941463" y="1851825"/>
                  <a:pt x="5939175" y="1861733"/>
                  <a:pt x="5932699" y="1868209"/>
                </a:cubicBezTo>
                <a:cubicBezTo>
                  <a:pt x="5923719" y="1877189"/>
                  <a:pt x="5912379" y="1883449"/>
                  <a:pt x="5902219" y="1891069"/>
                </a:cubicBezTo>
                <a:lnTo>
                  <a:pt x="5886979" y="1936789"/>
                </a:lnTo>
                <a:lnTo>
                  <a:pt x="5879359" y="1959649"/>
                </a:lnTo>
                <a:cubicBezTo>
                  <a:pt x="5884439" y="1974889"/>
                  <a:pt x="5885688" y="1992003"/>
                  <a:pt x="5894599" y="2005369"/>
                </a:cubicBezTo>
                <a:cubicBezTo>
                  <a:pt x="5898122" y="2010653"/>
                  <a:pt x="5903158" y="2014522"/>
                  <a:pt x="5908606" y="2017993"/>
                </a:cubicBezTo>
                <a:lnTo>
                  <a:pt x="5923024" y="2026952"/>
                </a:lnTo>
                <a:lnTo>
                  <a:pt x="5906629" y="2025578"/>
                </a:lnTo>
                <a:cubicBezTo>
                  <a:pt x="5870059" y="2022883"/>
                  <a:pt x="5840734" y="2021302"/>
                  <a:pt x="5840734" y="2021302"/>
                </a:cubicBezTo>
                <a:cubicBezTo>
                  <a:pt x="5770711" y="1974620"/>
                  <a:pt x="5803020" y="1989678"/>
                  <a:pt x="5634994" y="2013682"/>
                </a:cubicBezTo>
                <a:cubicBezTo>
                  <a:pt x="5622422" y="2015478"/>
                  <a:pt x="5614918" y="2029259"/>
                  <a:pt x="5604514" y="2036542"/>
                </a:cubicBezTo>
                <a:cubicBezTo>
                  <a:pt x="5589509" y="2047046"/>
                  <a:pt x="5576563" y="2062580"/>
                  <a:pt x="5558794" y="2067022"/>
                </a:cubicBezTo>
                <a:cubicBezTo>
                  <a:pt x="5437340" y="2097386"/>
                  <a:pt x="5650745" y="2044895"/>
                  <a:pt x="5482594" y="2082262"/>
                </a:cubicBezTo>
                <a:cubicBezTo>
                  <a:pt x="5474753" y="2084004"/>
                  <a:pt x="5467457" y="2087675"/>
                  <a:pt x="5459734" y="2089882"/>
                </a:cubicBezTo>
                <a:cubicBezTo>
                  <a:pt x="5431209" y="2098032"/>
                  <a:pt x="5406386" y="2102583"/>
                  <a:pt x="5375914" y="2105122"/>
                </a:cubicBezTo>
                <a:cubicBezTo>
                  <a:pt x="5332809" y="2108714"/>
                  <a:pt x="5289554" y="2110202"/>
                  <a:pt x="5246374" y="2112742"/>
                </a:cubicBezTo>
                <a:cubicBezTo>
                  <a:pt x="5233674" y="2115282"/>
                  <a:pt x="5220839" y="2117221"/>
                  <a:pt x="5208274" y="2120362"/>
                </a:cubicBezTo>
                <a:cubicBezTo>
                  <a:pt x="5200482" y="2122310"/>
                  <a:pt x="5193137" y="2125775"/>
                  <a:pt x="5185414" y="2127982"/>
                </a:cubicBezTo>
                <a:cubicBezTo>
                  <a:pt x="5175344" y="2130859"/>
                  <a:pt x="5165004" y="2132725"/>
                  <a:pt x="5154934" y="2135602"/>
                </a:cubicBezTo>
                <a:cubicBezTo>
                  <a:pt x="5147211" y="2137809"/>
                  <a:pt x="5139915" y="2141480"/>
                  <a:pt x="5132074" y="2143222"/>
                </a:cubicBezTo>
                <a:cubicBezTo>
                  <a:pt x="5116992" y="2146574"/>
                  <a:pt x="5101594" y="2148302"/>
                  <a:pt x="5086354" y="2150842"/>
                </a:cubicBezTo>
                <a:cubicBezTo>
                  <a:pt x="5073654" y="2155922"/>
                  <a:pt x="5061230" y="2161757"/>
                  <a:pt x="5048254" y="2166082"/>
                </a:cubicBezTo>
                <a:cubicBezTo>
                  <a:pt x="5038319" y="2169394"/>
                  <a:pt x="5027141" y="2169018"/>
                  <a:pt x="5017774" y="2173702"/>
                </a:cubicBezTo>
                <a:cubicBezTo>
                  <a:pt x="4969189" y="2197995"/>
                  <a:pt x="4999318" y="2199778"/>
                  <a:pt x="4956814" y="2242282"/>
                </a:cubicBezTo>
                <a:cubicBezTo>
                  <a:pt x="4944114" y="2254982"/>
                  <a:pt x="4930541" y="2266865"/>
                  <a:pt x="4918714" y="2280382"/>
                </a:cubicBezTo>
                <a:cubicBezTo>
                  <a:pt x="4912683" y="2287274"/>
                  <a:pt x="4908274" y="2295442"/>
                  <a:pt x="4903474" y="2303242"/>
                </a:cubicBezTo>
                <a:cubicBezTo>
                  <a:pt x="4887950" y="2328469"/>
                  <a:pt x="4857754" y="2379442"/>
                  <a:pt x="4857754" y="2379442"/>
                </a:cubicBezTo>
                <a:cubicBezTo>
                  <a:pt x="4855214" y="2394682"/>
                  <a:pt x="4855559" y="2410696"/>
                  <a:pt x="4850134" y="2425162"/>
                </a:cubicBezTo>
                <a:cubicBezTo>
                  <a:pt x="4840163" y="2451752"/>
                  <a:pt x="4827786" y="2477733"/>
                  <a:pt x="4812034" y="2501362"/>
                </a:cubicBezTo>
                <a:cubicBezTo>
                  <a:pt x="4806954" y="2508982"/>
                  <a:pt x="4800890" y="2516031"/>
                  <a:pt x="4796794" y="2524222"/>
                </a:cubicBezTo>
                <a:cubicBezTo>
                  <a:pt x="4788143" y="2541524"/>
                  <a:pt x="4781554" y="2559782"/>
                  <a:pt x="4773934" y="2577562"/>
                </a:cubicBezTo>
                <a:cubicBezTo>
                  <a:pt x="4772554" y="2585843"/>
                  <a:pt x="4767269" y="2632207"/>
                  <a:pt x="4758694" y="2646142"/>
                </a:cubicBezTo>
                <a:cubicBezTo>
                  <a:pt x="4742445" y="2672547"/>
                  <a:pt x="4723002" y="2696850"/>
                  <a:pt x="4705354" y="2722342"/>
                </a:cubicBezTo>
                <a:cubicBezTo>
                  <a:pt x="4700141" y="2729872"/>
                  <a:pt x="4695609" y="2737876"/>
                  <a:pt x="4690114" y="2745202"/>
                </a:cubicBezTo>
                <a:cubicBezTo>
                  <a:pt x="4687044" y="2749296"/>
                  <a:pt x="4656066" y="2789426"/>
                  <a:pt x="4652014" y="2798542"/>
                </a:cubicBezTo>
                <a:cubicBezTo>
                  <a:pt x="4631484" y="2844734"/>
                  <a:pt x="4639803" y="2842059"/>
                  <a:pt x="4629154" y="2889982"/>
                </a:cubicBezTo>
                <a:cubicBezTo>
                  <a:pt x="4627412" y="2897823"/>
                  <a:pt x="4623741" y="2905119"/>
                  <a:pt x="4621534" y="2912842"/>
                </a:cubicBezTo>
                <a:cubicBezTo>
                  <a:pt x="4618657" y="2922912"/>
                  <a:pt x="4616454" y="2933162"/>
                  <a:pt x="4613914" y="2943322"/>
                </a:cubicBezTo>
                <a:cubicBezTo>
                  <a:pt x="4606334" y="3049450"/>
                  <a:pt x="4603087" y="3083440"/>
                  <a:pt x="4603359" y="3133911"/>
                </a:cubicBezTo>
                <a:lnTo>
                  <a:pt x="4603520" y="3141908"/>
                </a:lnTo>
                <a:lnTo>
                  <a:pt x="0" y="314190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4" name="组合 43"/>
          <p:cNvGrpSpPr/>
          <p:nvPr/>
        </p:nvGrpSpPr>
        <p:grpSpPr>
          <a:xfrm>
            <a:off x="5159951" y="1983723"/>
            <a:ext cx="6915686" cy="2275089"/>
            <a:chOff x="6166796" y="2483839"/>
            <a:chExt cx="6915686" cy="2275089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cxnSp>
        <p:nvCxnSpPr>
          <p:cNvPr id="46" name="直接连接符 45"/>
          <p:cNvCxnSpPr/>
          <p:nvPr/>
        </p:nvCxnSpPr>
        <p:spPr>
          <a:xfrm>
            <a:off x="3428100" y="1681655"/>
            <a:ext cx="4214760" cy="3118945"/>
          </a:xfrm>
          <a:prstGeom prst="line">
            <a:avLst/>
          </a:prstGeom>
          <a:ln w="762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294922" y="1681717"/>
            <a:ext cx="4214588" cy="3108106"/>
          </a:xfrm>
          <a:prstGeom prst="line">
            <a:avLst/>
          </a:prstGeom>
          <a:ln w="127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505000" y="4547637"/>
            <a:ext cx="8954957" cy="395628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444" y="5239299"/>
            <a:ext cx="4686288" cy="1054367"/>
          </a:xfrm>
        </p:spPr>
        <p:txBody>
          <a:bodyPr anchor="t">
            <a:no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 Modelling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Optimization in a mathematical account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Programming</a:t>
            </a:r>
          </a:p>
        </p:txBody>
      </p:sp>
      <p:sp>
        <p:nvSpPr>
          <p:cNvPr id="1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3C4F86-B5A4-4964-9497-5F4508ED524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E802637B-DBC8-4A5B-9627-AA13BC0DEF1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855A8C-D24A-4F6C-81B0-CC9D635644E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87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4 Model Analysis &amp; Structure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5 Critical Assumptions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6 Definitions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8 Overview of Math Model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9 Regular States - Coordinates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10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11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12 Regular States - Distribution -&gt; D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13 Regular States - v -&gt; Distribution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14 Regular States - Overall Recursion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15 Crowded State - Stowing &amp;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16 Crowded State -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17 Crowded State - Congestion Parameter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18 Crowded State - Interconversion Formula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19 Crowded State - Delete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20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21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23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24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25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26 Disembarking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27 Horizontal optimization - Satisfactory Index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28 Results Graph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29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31 SA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32 SA Conclusion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34 Different Aircrafts - Coordinates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35 Different Aircrafts - Coordinates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36 Different Aircrafts </a:t>
            </a: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</a:t>
            </a: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37 Different Aircrafts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38 Different Aircrafts - Conclusion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39 Different Aircrafts - Conclusion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41 Strengths &amp; Weaknesses </a:t>
            </a:r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10" name="任意多边形 19">
            <a:hlinkClick r:id="rId35" action="ppaction://hlinksldjump"/>
            <a:extLst>
              <a:ext uri="{FF2B5EF4-FFF2-40B4-BE49-F238E27FC236}">
                <a16:creationId xmlns:a16="http://schemas.microsoft.com/office/drawing/2014/main" id="{652BB785-0028-4AC7-86E3-4B003863AA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74" y="2111207"/>
            <a:ext cx="8142648" cy="433399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the Assumption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244675" y="228752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/>
                  </a:rPr>
                  <a:t>The velocity wouldn’t change much in a particular cell, and the actual average speed is approximately equal to the average we’ve made</a:t>
                </a:r>
                <a:endParaRPr lang="en-US" altLang="zh-CN" sz="1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′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·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9063558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Velocity (m/s)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等线" panose="02010600030101010101" pitchFamily="2" charset="-122"/>
                              <a:ea typeface="等线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0.6=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9063558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Velocity (m/s)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799" y="2234047"/>
            <a:ext cx="1006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construction of the coordinate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5" y="2659380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664074"/>
              <a:chOff x="1065353" y="2659380"/>
              <a:chExt cx="10150155" cy="36640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87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Words>1860</Words>
  <Application>Microsoft Office PowerPoint</Application>
  <PresentationFormat>宽屏</PresentationFormat>
  <Paragraphs>381</Paragraphs>
  <Slides>45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Edwardian Script ITC</vt:lpstr>
      <vt:lpstr>Consolas</vt:lpstr>
      <vt:lpstr>宋体</vt:lpstr>
      <vt:lpstr>Colonna MT</vt:lpstr>
      <vt:lpstr>Wingdings</vt:lpstr>
      <vt:lpstr>Cambria Math</vt:lpstr>
      <vt:lpstr>Wingdings 2</vt:lpstr>
      <vt:lpstr>Times New Roman</vt:lpstr>
      <vt:lpstr>等线</vt:lpstr>
      <vt:lpstr>引用</vt:lpstr>
      <vt:lpstr>AxMath</vt:lpstr>
      <vt:lpstr>Equation.AxMath</vt:lpstr>
      <vt:lpstr> The Optimal Boarding &amp; Disembarking Method</vt:lpstr>
      <vt:lpstr>Table of Contents</vt:lpstr>
      <vt:lpstr>Part 1 The structure of our model</vt:lpstr>
      <vt:lpstr>Model Analysis &amp; Structure</vt:lpstr>
      <vt:lpstr>Critical Assumptions</vt:lpstr>
      <vt:lpstr>Definitions</vt:lpstr>
      <vt:lpstr>Part 2 Analysis of the problem</vt:lpstr>
      <vt:lpstr>Overview of math model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(Total time)</vt:lpstr>
      <vt:lpstr>Total Boarding Time (Total time)</vt:lpstr>
      <vt:lpstr>Part 3 Optimization and Its Applications (Disembarking)</vt:lpstr>
      <vt:lpstr>Vertical Optimization (Parallelity)</vt:lpstr>
      <vt:lpstr>Vertical Optimization (Parallelity)</vt:lpstr>
      <vt:lpstr>Vertical Optimization (Parallelity)</vt:lpstr>
      <vt:lpstr>Modelling &amp; Optimization of Disembarking</vt:lpstr>
      <vt:lpstr>Horizontal Optimization (Satisfactory Index)</vt:lpstr>
      <vt:lpstr>PowerPoint 演示文稿</vt:lpstr>
      <vt:lpstr>Results of Simulation</vt:lpstr>
      <vt:lpstr>Part 4 Sensitivity Analysis</vt:lpstr>
      <vt:lpstr>Sensitivity Analysis</vt:lpstr>
      <vt:lpstr>Sensitivity Analysis</vt:lpstr>
      <vt:lpstr>Part 5 Extensions of Our Model</vt:lpstr>
      <vt:lpstr>Application to Different Aircrafts (Coordinates)</vt:lpstr>
      <vt:lpstr>Application to Different Aircrafts (Coordinates)</vt:lpstr>
      <vt:lpstr>Application to Different Aircrafts (Optimisation)</vt:lpstr>
      <vt:lpstr>Application to Different Aircrafts (Optimisation)</vt:lpstr>
      <vt:lpstr>Application to Different Aircrafts (Conclusions)</vt:lpstr>
      <vt:lpstr>Application to Different Aircrafts (Conclusions)</vt:lpstr>
      <vt:lpstr>Part 6 Conclusion &amp; Reflection </vt:lpstr>
      <vt:lpstr>Strengths &amp; Weaknesses</vt:lpstr>
      <vt:lpstr>Thanks For Listening!</vt:lpstr>
      <vt:lpstr>Part 7 Appendix</vt:lpstr>
      <vt:lpstr>Hyperlinks</vt:lpstr>
      <vt:lpstr>Justification for the Assumption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241</cp:revision>
  <dcterms:created xsi:type="dcterms:W3CDTF">2022-04-09T13:58:34Z</dcterms:created>
  <dcterms:modified xsi:type="dcterms:W3CDTF">2022-04-18T05:46:14Z</dcterms:modified>
</cp:coreProperties>
</file>